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1" r:id="rId3"/>
    <p:sldId id="261" r:id="rId4"/>
    <p:sldId id="272" r:id="rId5"/>
    <p:sldId id="274" r:id="rId6"/>
    <p:sldId id="269" r:id="rId7"/>
    <p:sldId id="273" r:id="rId8"/>
    <p:sldId id="275" r:id="rId9"/>
    <p:sldId id="276" r:id="rId10"/>
    <p:sldId id="277" r:id="rId11"/>
    <p:sldId id="260" r:id="rId12"/>
  </p:sldIdLst>
  <p:sldSz cx="12192000" cy="6858000"/>
  <p:notesSz cx="6858000" cy="9144000"/>
  <p:embeddedFontLst>
    <p:embeddedFont>
      <p:font typeface="Open Sans" panose="020B060603050402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127.0.0.1:5000/" TargetMode="Externa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200" dirty="0"/>
              <a:t>ПРОГНОЗИРОВАНИЕ КОНЕЧНЫХ СВОЙСТВ НОВЫХ МАТЕРИАЛОВ (КОМПОЗИТНЫХ МАТЕРИАЛОВ)</a:t>
            </a:r>
            <a:br>
              <a:rPr lang="ru-RU" sz="3200" dirty="0"/>
            </a:br>
            <a:r>
              <a:rPr lang="ru-RU" sz="3200" dirty="0"/>
              <a:t>Выпускная квалификационная работа по курсу «</a:t>
            </a:r>
            <a:r>
              <a:rPr lang="en-US" sz="3200" dirty="0"/>
              <a:t>Data Science</a:t>
            </a:r>
            <a:r>
              <a:rPr lang="ru-RU" sz="3200" dirty="0"/>
              <a:t>»</a:t>
            </a:r>
            <a:endParaRPr lang="ru-RU" sz="3200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>
                <a:latin typeface="+mn-lt"/>
              </a:rPr>
              <a:t>Гриценко Елена Михайловна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79" y="469293"/>
            <a:ext cx="2928121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Заключение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DA269E-D549-7F21-D7B2-3BE3E683FDDF}"/>
              </a:ext>
            </a:extLst>
          </p:cNvPr>
          <p:cNvSpPr txBox="1"/>
          <p:nvPr/>
        </p:nvSpPr>
        <p:spPr>
          <a:xfrm>
            <a:off x="653143" y="1800806"/>
            <a:ext cx="108794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000" dirty="0">
                <a:latin typeface="+mn-lt"/>
              </a:rPr>
              <a:t>В представленной работе были решены все заявленные задачи.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ru-RU" sz="2000" dirty="0">
              <a:latin typeface="+mn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000" dirty="0">
                <a:latin typeface="+mn-lt"/>
              </a:rPr>
              <a:t>Тем не менее предпринятый нами комплекс действия не смог привести к решению ключевой технической задачи – созданию эффективных моделей прогнозирования конечных свойств композитных материалов. Все созданные нами модели не дали удовлетворительной точности предсказания.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ru-RU" sz="2000" dirty="0">
              <a:latin typeface="+mn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000" dirty="0">
                <a:latin typeface="+mn-lt"/>
              </a:rPr>
              <a:t>Основная причина, предположительно, кроется в качестве или составе исходных данных.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ru-RU" sz="2000" dirty="0">
              <a:latin typeface="+mn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000" dirty="0">
                <a:latin typeface="+mn-lt"/>
              </a:rPr>
              <a:t>Проблема может быть решена путем проведения новых измерений, а также консультаций с профильными специалистами на предмет исключения, замены или дополнения исходных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68468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Цель и задачи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35893-B210-B8DB-A118-CBA064CC51EA}"/>
              </a:ext>
            </a:extLst>
          </p:cNvPr>
          <p:cNvSpPr txBox="1"/>
          <p:nvPr/>
        </p:nvSpPr>
        <p:spPr>
          <a:xfrm>
            <a:off x="381518" y="1683510"/>
            <a:ext cx="110670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1" dirty="0">
                <a:latin typeface="+mn-lt"/>
              </a:rPr>
              <a:t>Целью</a:t>
            </a:r>
            <a:r>
              <a:rPr lang="ru-RU" sz="2000" dirty="0">
                <a:latin typeface="+mn-lt"/>
              </a:rPr>
              <a:t> </a:t>
            </a:r>
            <a:r>
              <a:rPr lang="ru-RU" sz="2000" b="1" dirty="0">
                <a:latin typeface="+mn-lt"/>
              </a:rPr>
              <a:t>работы</a:t>
            </a:r>
            <a:r>
              <a:rPr lang="ru-RU" sz="2000" dirty="0">
                <a:latin typeface="+mn-lt"/>
              </a:rPr>
              <a:t> было создание моделей машинного обучения для прогнозирования конечных свойств композитных материалов из базальтопластика с углеводородными нашивками.</a:t>
            </a:r>
          </a:p>
          <a:p>
            <a:pPr algn="l"/>
            <a:endParaRPr lang="ru-RU" sz="2000" dirty="0">
              <a:latin typeface="+mn-lt"/>
            </a:endParaRPr>
          </a:p>
          <a:p>
            <a:pPr algn="l"/>
            <a:r>
              <a:rPr lang="ru-RU" sz="2000" dirty="0">
                <a:latin typeface="+mn-lt"/>
              </a:rPr>
              <a:t>Для достижения этой цели потребовалось:</a:t>
            </a:r>
          </a:p>
          <a:p>
            <a:pPr marL="457200" indent="-457200" algn="l">
              <a:buAutoNum type="arabicPeriod"/>
            </a:pPr>
            <a:r>
              <a:rPr lang="ru-RU" sz="2000" dirty="0">
                <a:latin typeface="+mn-lt"/>
              </a:rPr>
              <a:t>изучить предметную область, связанную с композитными материалами;</a:t>
            </a:r>
          </a:p>
          <a:p>
            <a:pPr marL="457200" indent="-457200" algn="l">
              <a:buAutoNum type="arabicPeriod"/>
            </a:pPr>
            <a:r>
              <a:rPr lang="ru-RU" sz="2000" dirty="0">
                <a:latin typeface="+mn-lt"/>
              </a:rPr>
              <a:t>провести разведочный анализ имеющихся данных;</a:t>
            </a:r>
          </a:p>
          <a:p>
            <a:pPr marL="457200" indent="-457200" algn="l">
              <a:buAutoNum type="arabicPeriod"/>
            </a:pPr>
            <a:r>
              <a:rPr lang="ru-RU" sz="2000" dirty="0" err="1">
                <a:latin typeface="+mn-lt"/>
              </a:rPr>
              <a:t>предобработать</a:t>
            </a:r>
            <a:r>
              <a:rPr lang="ru-RU" sz="2000" dirty="0">
                <a:latin typeface="+mn-lt"/>
              </a:rPr>
              <a:t> данные;</a:t>
            </a:r>
          </a:p>
          <a:p>
            <a:pPr marL="457200" indent="-457200" algn="l">
              <a:buAutoNum type="arabicPeriod"/>
            </a:pPr>
            <a:r>
              <a:rPr lang="ru-RU" sz="2000" dirty="0">
                <a:latin typeface="+mn-lt"/>
              </a:rPr>
              <a:t>выбрать релевантные модели машинного обучения;</a:t>
            </a:r>
          </a:p>
          <a:p>
            <a:pPr marL="457200" indent="-457200" algn="l">
              <a:buAutoNum type="arabicPeriod"/>
            </a:pPr>
            <a:r>
              <a:rPr lang="ru-RU" sz="2000" dirty="0">
                <a:latin typeface="+mn-lt"/>
              </a:rPr>
              <a:t>обучить, протестировать и определить лучшую из выбранных моделей;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+mn-lt"/>
              </a:rPr>
              <a:t>написать и протестировать нейронные сети разной архитектуры для выбора оптимального соотношения матрица-наполнитель;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+mn-lt"/>
              </a:rPr>
              <a:t>разработать </a:t>
            </a:r>
            <a:r>
              <a:rPr lang="en-US" sz="2000" dirty="0">
                <a:latin typeface="+mn-lt"/>
              </a:rPr>
              <a:t>web-</a:t>
            </a:r>
            <a:r>
              <a:rPr lang="ru-RU" sz="2000" dirty="0">
                <a:latin typeface="+mn-lt"/>
              </a:rPr>
              <a:t>приложение для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Методы и данные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A6F6A28-C915-BE4F-012E-1AC9D125E812}"/>
              </a:ext>
            </a:extLst>
          </p:cNvPr>
          <p:cNvSpPr txBox="1"/>
          <p:nvPr/>
        </p:nvSpPr>
        <p:spPr>
          <a:xfrm>
            <a:off x="402947" y="1436913"/>
            <a:ext cx="678496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1" dirty="0">
                <a:latin typeface="+mn-lt"/>
              </a:rPr>
              <a:t>Исходные данные </a:t>
            </a:r>
          </a:p>
          <a:p>
            <a:pPr algn="l"/>
            <a:r>
              <a:rPr lang="ru-RU" sz="2000" dirty="0">
                <a:latin typeface="+mn-lt"/>
              </a:rPr>
              <a:t>Две таблицы, содержащие данные о параметрах образцов композитных материалов. Объединение таблиц осуществлялось по индексу, тип объединения INNER.</a:t>
            </a:r>
          </a:p>
          <a:p>
            <a:pPr algn="l"/>
            <a:endParaRPr lang="ru-RU" sz="2000" dirty="0">
              <a:latin typeface="+mn-lt"/>
            </a:endParaRPr>
          </a:p>
          <a:p>
            <a:pPr algn="l"/>
            <a:r>
              <a:rPr lang="ru-RU" sz="2000" b="1" dirty="0">
                <a:latin typeface="+mn-lt"/>
              </a:rPr>
              <a:t>Использованные методы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линейная регрессионная модель (</a:t>
            </a:r>
            <a:r>
              <a:rPr lang="en-US" sz="2000" dirty="0" err="1">
                <a:latin typeface="+mn-lt"/>
              </a:rPr>
              <a:t>LinearRegression</a:t>
            </a:r>
            <a:r>
              <a:rPr lang="en-US" sz="2000" dirty="0">
                <a:latin typeface="+mn-lt"/>
              </a:rPr>
              <a:t>);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гребневая регрессия (</a:t>
            </a:r>
            <a:r>
              <a:rPr lang="en-US" sz="2000" dirty="0">
                <a:latin typeface="+mn-lt"/>
              </a:rPr>
              <a:t>Ridge);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лассо регрессия (</a:t>
            </a:r>
            <a:r>
              <a:rPr lang="en-US" sz="2000" dirty="0">
                <a:latin typeface="+mn-lt"/>
              </a:rPr>
              <a:t>Lasso);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метод ближайших соседей (</a:t>
            </a:r>
            <a:r>
              <a:rPr lang="en-US" sz="2000" dirty="0" err="1">
                <a:latin typeface="+mn-lt"/>
              </a:rPr>
              <a:t>KNeighborsRegressor</a:t>
            </a:r>
            <a:r>
              <a:rPr lang="en-US" sz="2000" dirty="0">
                <a:latin typeface="+mn-lt"/>
              </a:rPr>
              <a:t>);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деревья принятия решения (</a:t>
            </a:r>
            <a:r>
              <a:rPr lang="en-US" sz="2000" dirty="0" err="1">
                <a:latin typeface="+mn-lt"/>
              </a:rPr>
              <a:t>DecisionTreeRegressor</a:t>
            </a:r>
            <a:r>
              <a:rPr lang="en-US" sz="2000" dirty="0">
                <a:latin typeface="+mn-lt"/>
              </a:rPr>
              <a:t>);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случайный лес (</a:t>
            </a:r>
            <a:r>
              <a:rPr lang="en-US" sz="2000" dirty="0" err="1">
                <a:latin typeface="+mn-lt"/>
              </a:rPr>
              <a:t>RandomForestRegressor</a:t>
            </a:r>
            <a:r>
              <a:rPr lang="en-US" sz="2000" dirty="0">
                <a:latin typeface="+mn-lt"/>
              </a:rPr>
              <a:t>);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метод опорных векторов (Регрессия </a:t>
            </a:r>
            <a:r>
              <a:rPr lang="en-US" sz="2000" dirty="0">
                <a:latin typeface="+mn-lt"/>
              </a:rPr>
              <a:t>SVM);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градиентный бустинг (</a:t>
            </a:r>
            <a:r>
              <a:rPr lang="en-US" sz="2000" dirty="0" err="1">
                <a:latin typeface="+mn-lt"/>
              </a:rPr>
              <a:t>GradientBoostingRegression</a:t>
            </a:r>
            <a:r>
              <a:rPr lang="en-US" sz="2000" dirty="0">
                <a:latin typeface="+mn-lt"/>
              </a:rPr>
              <a:t>);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многослойный перцептрон </a:t>
            </a:r>
            <a:r>
              <a:rPr lang="en-US" sz="2000" dirty="0" err="1">
                <a:latin typeface="+mn-lt"/>
              </a:rPr>
              <a:t>MLPRegressor</a:t>
            </a:r>
            <a:r>
              <a:rPr lang="en-US" sz="2000" dirty="0">
                <a:latin typeface="+mn-lt"/>
              </a:rPr>
              <a:t> (MLP);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latin typeface="+mn-lt"/>
              </a:rPr>
              <a:t>нейронные сети. </a:t>
            </a:r>
          </a:p>
        </p:txBody>
      </p:sp>
      <p:graphicFrame>
        <p:nvGraphicFramePr>
          <p:cNvPr id="14" name="Таблица 14">
            <a:extLst>
              <a:ext uri="{FF2B5EF4-FFF2-40B4-BE49-F238E27FC236}">
                <a16:creationId xmlns:a16="http://schemas.microsoft.com/office/drawing/2014/main" id="{18D3C4B1-FEAF-7115-2013-D072427D3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752458"/>
              </p:ext>
            </p:extLst>
          </p:nvPr>
        </p:nvGraphicFramePr>
        <p:xfrm>
          <a:off x="7187909" y="1528274"/>
          <a:ext cx="466979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599">
                  <a:extLst>
                    <a:ext uri="{9D8B030D-6E8A-4147-A177-3AD203B41FA5}">
                      <a16:colId xmlns:a16="http://schemas.microsoft.com/office/drawing/2014/main" val="3626524475"/>
                    </a:ext>
                  </a:extLst>
                </a:gridCol>
                <a:gridCol w="1556599">
                  <a:extLst>
                    <a:ext uri="{9D8B030D-6E8A-4147-A177-3AD203B41FA5}">
                      <a16:colId xmlns:a16="http://schemas.microsoft.com/office/drawing/2014/main" val="2538790025"/>
                    </a:ext>
                  </a:extLst>
                </a:gridCol>
                <a:gridCol w="1556599">
                  <a:extLst>
                    <a:ext uri="{9D8B030D-6E8A-4147-A177-3AD203B41FA5}">
                      <a16:colId xmlns:a16="http://schemas.microsoft.com/office/drawing/2014/main" val="67065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Таблицы со свойствами…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Число столбцов (параметров)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Число строк (образцов)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92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базальтопластика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 + порядковый номер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494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углеводородных нашивок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 + порядковый номер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80305"/>
                  </a:ext>
                </a:extLst>
              </a:tr>
            </a:tbl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0841232-517D-24BC-A026-67EEF0F2C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" t="5202" r="6782"/>
          <a:stretch/>
        </p:blipFill>
        <p:spPr>
          <a:xfrm>
            <a:off x="6751351" y="3191069"/>
            <a:ext cx="5173649" cy="31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E12FB08-BAB9-A2C4-E2D6-CEE9B5A75E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788" y="4183695"/>
            <a:ext cx="4554185" cy="2108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68E5EB-4708-3E82-5BF3-6F4B4D47983A}"/>
              </a:ext>
            </a:extLst>
          </p:cNvPr>
          <p:cNvSpPr txBox="1"/>
          <p:nvPr/>
        </p:nvSpPr>
        <p:spPr>
          <a:xfrm>
            <a:off x="391886" y="1417293"/>
            <a:ext cx="420810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1" dirty="0">
                <a:latin typeface="+mn-lt"/>
              </a:rPr>
              <a:t>Проведенный анализ включал: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latin typeface="+mn-lt"/>
              </a:rPr>
              <a:t>определение для каждого столбца типа данных;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latin typeface="+mn-lt"/>
              </a:rPr>
              <a:t>проведение проверки на пропуски значений в таблице;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latin typeface="+mn-lt"/>
              </a:rPr>
              <a:t>выявление количества уникальных значений для всех параметров;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latin typeface="+mn-lt"/>
              </a:rPr>
              <a:t>изучение описательной статистики;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latin typeface="+mn-lt"/>
              </a:rPr>
              <a:t>построение гистограмм распределения переменных, диаграмм размаха данных, попарных графиков рассеивания точек и тепловых карт линейной корреляции.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930760-6F5E-DB64-3992-5185400004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" t="15575" r="13865"/>
          <a:stretch/>
        </p:blipFill>
        <p:spPr>
          <a:xfrm>
            <a:off x="4195419" y="1587615"/>
            <a:ext cx="3587802" cy="2519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B97CE2-7B29-F03F-A1AD-270B7D043D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025" y="1511464"/>
            <a:ext cx="4514660" cy="18589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C43BB9-45BB-D444-7DC6-7CD081A1A2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240" y="3487587"/>
            <a:ext cx="2804518" cy="280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9AC437-E5E7-3F5E-6C99-48C2030E79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56" y="1608665"/>
            <a:ext cx="5187920" cy="209568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DBBA80-0986-F91A-7875-09885D6FC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" t="76783" r="35797"/>
          <a:stretch/>
        </p:blipFill>
        <p:spPr>
          <a:xfrm>
            <a:off x="9074235" y="1228726"/>
            <a:ext cx="2810798" cy="7598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346165-DE70-62C6-2B06-B5F4BA6EEA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4" t="11283" r="42425"/>
          <a:stretch/>
        </p:blipFill>
        <p:spPr>
          <a:xfrm>
            <a:off x="9074235" y="1988604"/>
            <a:ext cx="1942204" cy="23321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B29EAF-D652-A0F8-EFD3-A91B1B2170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" t="17816" r="10889"/>
          <a:stretch/>
        </p:blipFill>
        <p:spPr>
          <a:xfrm>
            <a:off x="3943465" y="4366146"/>
            <a:ext cx="2728816" cy="20764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6EF3F0-9367-DE2A-23F1-EB24A47C41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510" y="4357649"/>
            <a:ext cx="4938911" cy="20764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270A1B-F095-7FDE-8C8F-A7FF4C48EC48}"/>
              </a:ext>
            </a:extLst>
          </p:cNvPr>
          <p:cNvSpPr txBox="1"/>
          <p:nvPr/>
        </p:nvSpPr>
        <p:spPr>
          <a:xfrm>
            <a:off x="412666" y="1409583"/>
            <a:ext cx="326064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>
                <a:latin typeface="+mn-lt"/>
              </a:rPr>
              <a:t>Предпринята попытка найти </a:t>
            </a:r>
            <a:r>
              <a:rPr lang="ru-RU" sz="2000" b="1" dirty="0">
                <a:latin typeface="+mn-lt"/>
              </a:rPr>
              <a:t>значимые зависимости (корреляции) </a:t>
            </a:r>
            <a:r>
              <a:rPr lang="ru-RU" sz="2000" dirty="0">
                <a:latin typeface="+mn-lt"/>
              </a:rPr>
              <a:t>между параметрами путем: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latin typeface="+mn-lt"/>
              </a:rPr>
              <a:t>преобразования данных методом возведения в степень;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latin typeface="+mn-lt"/>
              </a:rPr>
              <a:t>создания дополнительных параметров с использованием метода главных компонент (</a:t>
            </a:r>
            <a:r>
              <a:rPr lang="en-US" sz="2000" dirty="0">
                <a:latin typeface="+mn-lt"/>
              </a:rPr>
              <a:t>PCA)</a:t>
            </a:r>
            <a:r>
              <a:rPr lang="ru-RU" sz="2000" dirty="0">
                <a:latin typeface="+mn-lt"/>
              </a:rPr>
              <a:t>;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latin typeface="+mn-lt"/>
              </a:rPr>
              <a:t>группировки данных методом кластеризации </a:t>
            </a:r>
            <a:r>
              <a:rPr lang="en-US" sz="2000" dirty="0">
                <a:latin typeface="+mn-lt"/>
              </a:rPr>
              <a:t>k</a:t>
            </a:r>
            <a:r>
              <a:rPr lang="ru-RU" sz="2000" dirty="0">
                <a:latin typeface="+mn-lt"/>
              </a:rPr>
              <a:t>-средняя</a:t>
            </a:r>
          </a:p>
          <a:p>
            <a:pPr marL="342900" indent="-342900" algn="l">
              <a:buFontTx/>
              <a:buChar char="-"/>
            </a:pPr>
            <a:endParaRPr lang="ru-RU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805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Предобработка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7CC7921-257E-EE47-BFD2-5F1C3B42916C}"/>
              </a:ext>
            </a:extLst>
          </p:cNvPr>
          <p:cNvSpPr txBox="1"/>
          <p:nvPr/>
        </p:nvSpPr>
        <p:spPr>
          <a:xfrm>
            <a:off x="371474" y="1568513"/>
            <a:ext cx="62038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1" dirty="0">
                <a:latin typeface="+mn-lt"/>
              </a:rPr>
              <a:t>Предобработка данных включала</a:t>
            </a:r>
            <a:r>
              <a:rPr lang="ru-RU" sz="2000" dirty="0">
                <a:latin typeface="+mn-lt"/>
              </a:rPr>
              <a:t>:</a:t>
            </a:r>
          </a:p>
          <a:p>
            <a:pPr algn="l"/>
            <a:r>
              <a:rPr lang="ru-RU" sz="2000" dirty="0">
                <a:latin typeface="+mn-lt"/>
              </a:rPr>
              <a:t>- замена выбросов на медианные значения соответствующего параметра;</a:t>
            </a:r>
          </a:p>
          <a:p>
            <a:pPr algn="l"/>
            <a:r>
              <a:rPr lang="ru-RU" sz="2000" dirty="0">
                <a:latin typeface="+mn-lt"/>
              </a:rPr>
              <a:t>- масштабирование данных методом стандартизации и нормализации.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89F724-ACFD-E908-D89C-46B7B5F23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78" y="1346936"/>
            <a:ext cx="4648200" cy="237204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99A8103-94B7-DB2F-B0A4-B771941686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0" t="16700"/>
          <a:stretch/>
        </p:blipFill>
        <p:spPr>
          <a:xfrm>
            <a:off x="632097" y="3854836"/>
            <a:ext cx="5682620" cy="252362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999B272-A86D-8838-DAF2-DFAE708572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8" t="18385"/>
          <a:stretch/>
        </p:blipFill>
        <p:spPr>
          <a:xfrm>
            <a:off x="6575340" y="3930626"/>
            <a:ext cx="5303682" cy="23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79" y="469293"/>
            <a:ext cx="883128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моделей для прогнозирования целевых показателей: прочность и модуль упругости при растяжении</a:t>
              </a:r>
              <a:endParaRPr lang="ru-RU" sz="24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878BE8F-0D4F-E8EB-6526-1B350200A8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3" r="9880"/>
          <a:stretch/>
        </p:blipFill>
        <p:spPr>
          <a:xfrm>
            <a:off x="702130" y="4759319"/>
            <a:ext cx="2559950" cy="19385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2C6499-0F66-4AFE-1677-E89EA7CA4121}"/>
              </a:ext>
            </a:extLst>
          </p:cNvPr>
          <p:cNvSpPr txBox="1"/>
          <p:nvPr/>
        </p:nvSpPr>
        <p:spPr>
          <a:xfrm>
            <a:off x="345635" y="1571416"/>
            <a:ext cx="29505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+mn-lt"/>
              </a:rPr>
              <a:t>Нами проведена:</a:t>
            </a:r>
          </a:p>
          <a:p>
            <a:pPr marL="342900" indent="-342900" algn="l">
              <a:buAutoNum type="arabicPeriod"/>
            </a:pPr>
            <a:r>
              <a:rPr lang="ru-RU" sz="1600" dirty="0">
                <a:latin typeface="+mn-lt"/>
              </a:rPr>
              <a:t>Оценка точности моделей с параметрами по умолчанию методом кросс-валидации.</a:t>
            </a:r>
          </a:p>
          <a:p>
            <a:pPr marL="342900" indent="-342900" algn="l">
              <a:buAutoNum type="arabicPeriod"/>
            </a:pPr>
            <a:r>
              <a:rPr lang="ru-RU" sz="1600" dirty="0">
                <a:latin typeface="+mn-lt"/>
              </a:rPr>
              <a:t>Подбор гиперпараметров с помощью </a:t>
            </a:r>
            <a:r>
              <a:rPr lang="en-US" sz="1600" dirty="0" err="1">
                <a:latin typeface="+mn-lt"/>
              </a:rPr>
              <a:t>GridSearchCV</a:t>
            </a:r>
            <a:r>
              <a:rPr lang="ru-RU" sz="1600" dirty="0">
                <a:latin typeface="+mn-lt"/>
              </a:rPr>
              <a:t>.</a:t>
            </a:r>
          </a:p>
          <a:p>
            <a:pPr marL="342900" indent="-342900" algn="l">
              <a:buAutoNum type="arabicPeriod"/>
            </a:pPr>
            <a:r>
              <a:rPr lang="ru-RU" sz="1600" dirty="0">
                <a:latin typeface="+mn-lt"/>
              </a:rPr>
              <a:t>Обучение и тестирование моделей.</a:t>
            </a:r>
          </a:p>
          <a:p>
            <a:pPr marL="342900" indent="-342900" algn="l">
              <a:buAutoNum type="arabicPeriod"/>
            </a:pPr>
            <a:r>
              <a:rPr lang="ru-RU" sz="1600" dirty="0">
                <a:latin typeface="+mn-lt"/>
              </a:rPr>
              <a:t>Выбор лучшей модели прогнозирования значений двух целевых параметров.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58AC692-CA79-DE58-3DD7-AA30C7026B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2" r="3947" b="3086"/>
          <a:stretch/>
        </p:blipFill>
        <p:spPr>
          <a:xfrm>
            <a:off x="3296164" y="1422061"/>
            <a:ext cx="4742669" cy="254564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DC60E2B-1A66-B30A-AC80-ACF66A7CC7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" t="23777"/>
          <a:stretch/>
        </p:blipFill>
        <p:spPr>
          <a:xfrm>
            <a:off x="8038833" y="1432098"/>
            <a:ext cx="3960334" cy="170009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E572848-EB6E-A8BC-711F-87B9B526F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" t="25094"/>
          <a:stretch/>
        </p:blipFill>
        <p:spPr>
          <a:xfrm>
            <a:off x="8038833" y="3245271"/>
            <a:ext cx="3960334" cy="169775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D59883B-8C2E-4920-371B-2AEC571432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" r="5811" b="4469"/>
          <a:stretch/>
        </p:blipFill>
        <p:spPr>
          <a:xfrm>
            <a:off x="3314288" y="4072355"/>
            <a:ext cx="4572412" cy="260978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2CD2356-646D-6DDE-FB10-47B3F1AE51B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8" r="7013" b="11586"/>
          <a:stretch/>
        </p:blipFill>
        <p:spPr>
          <a:xfrm>
            <a:off x="8038832" y="4989239"/>
            <a:ext cx="3953931" cy="644410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EC367A7-7347-4EC8-C2AB-7DC93693884C}"/>
              </a:ext>
            </a:extLst>
          </p:cNvPr>
          <p:cNvSpPr/>
          <p:nvPr/>
        </p:nvSpPr>
        <p:spPr>
          <a:xfrm>
            <a:off x="4701540" y="2804160"/>
            <a:ext cx="510540" cy="167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16EE179-77B3-9F8B-D123-2B2000E0D2FE}"/>
              </a:ext>
            </a:extLst>
          </p:cNvPr>
          <p:cNvSpPr/>
          <p:nvPr/>
        </p:nvSpPr>
        <p:spPr>
          <a:xfrm>
            <a:off x="6370187" y="2129746"/>
            <a:ext cx="510540" cy="167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2D1373C-4A42-7D60-5679-39C97BBE65D2}"/>
              </a:ext>
            </a:extLst>
          </p:cNvPr>
          <p:cNvSpPr/>
          <p:nvPr/>
        </p:nvSpPr>
        <p:spPr>
          <a:xfrm>
            <a:off x="4701540" y="5966460"/>
            <a:ext cx="510540" cy="167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AAF0251-4B4D-469B-A293-9B180B72A126}"/>
              </a:ext>
            </a:extLst>
          </p:cNvPr>
          <p:cNvSpPr/>
          <p:nvPr/>
        </p:nvSpPr>
        <p:spPr>
          <a:xfrm>
            <a:off x="6366377" y="4599211"/>
            <a:ext cx="510540" cy="167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301DF6-5F08-CEF8-AA7F-B9B285A22527}"/>
              </a:ext>
            </a:extLst>
          </p:cNvPr>
          <p:cNvSpPr txBox="1"/>
          <p:nvPr/>
        </p:nvSpPr>
        <p:spPr>
          <a:xfrm>
            <a:off x="8045236" y="5620624"/>
            <a:ext cx="3953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+mn-lt"/>
              </a:rPr>
              <a:t>Лучший результат на тестовой выборке показала модель гребневая регрессия для модуля упругости и линейная регрессия для прочности при растяжении.</a:t>
            </a:r>
          </a:p>
        </p:txBody>
      </p:sp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79" y="469293"/>
            <a:ext cx="7938271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Создание нейронной сети для прогнозирования соотношения матрица-наполнитель </a:t>
              </a:r>
              <a:endParaRPr lang="ru-RU" sz="24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EDAF5AD-C75C-4B71-04E7-526C8C4981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253" y="4702474"/>
            <a:ext cx="3101680" cy="161033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47298DD-3A83-CE14-37CA-5D55047CB8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33" y="4757364"/>
            <a:ext cx="2359337" cy="163646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0CBAE77-0078-388C-C049-01551FB0AE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7" r="1987" b="5685"/>
          <a:stretch/>
        </p:blipFill>
        <p:spPr>
          <a:xfrm>
            <a:off x="306817" y="4276725"/>
            <a:ext cx="6100283" cy="204658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C020C11-C314-1094-D55F-ABAC6DC43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87" y="1429041"/>
            <a:ext cx="5047683" cy="157230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7C86E9D-7D6C-106F-5C8C-D3D1C6BC5E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87" y="3046792"/>
            <a:ext cx="5047683" cy="1599827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4E0F231-F2FE-CABE-32B5-A3329BDB35E8}"/>
              </a:ext>
            </a:extLst>
          </p:cNvPr>
          <p:cNvSpPr/>
          <p:nvPr/>
        </p:nvSpPr>
        <p:spPr>
          <a:xfrm>
            <a:off x="2871080" y="6103764"/>
            <a:ext cx="510540" cy="167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0FB48F8-14DA-08EE-BF5A-C5D64329D9A9}"/>
              </a:ext>
            </a:extLst>
          </p:cNvPr>
          <p:cNvSpPr/>
          <p:nvPr/>
        </p:nvSpPr>
        <p:spPr>
          <a:xfrm>
            <a:off x="4675115" y="5094276"/>
            <a:ext cx="510540" cy="167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A24AE0-1EB0-A8F8-1237-05007B3F6FCC}"/>
              </a:ext>
            </a:extLst>
          </p:cNvPr>
          <p:cNvSpPr txBox="1"/>
          <p:nvPr/>
        </p:nvSpPr>
        <p:spPr>
          <a:xfrm>
            <a:off x="438150" y="1386825"/>
            <a:ext cx="5968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dirty="0">
                <a:latin typeface="+mn-lt"/>
              </a:rPr>
              <a:t>Мы создали несколько нейронных сетей с разной архитектурой. За базовую модель брался </a:t>
            </a:r>
            <a:r>
              <a:rPr lang="ru-RU" sz="1800" dirty="0" err="1">
                <a:latin typeface="+mn-lt"/>
              </a:rPr>
              <a:t>дамми</a:t>
            </a:r>
            <a:r>
              <a:rPr lang="ru-RU" sz="1800" dirty="0">
                <a:latin typeface="+mn-lt"/>
              </a:rPr>
              <a:t>-регрессор, предсказывающий среднее значение целевого параметра. Для каждой сети мы строили функцию потерь и определяли ключевые метрики – коэффициент детерминации, среднюю абсолютную и среднюю квадратическую погрешности. </a:t>
            </a:r>
            <a:r>
              <a:rPr lang="ru-RU" sz="1800" b="1" dirty="0">
                <a:latin typeface="+mn-lt"/>
              </a:rPr>
              <a:t>Наилучшие результаты показала модель с самой простой архитектурой </a:t>
            </a:r>
            <a:r>
              <a:rPr lang="ru-RU" sz="1800" dirty="0">
                <a:latin typeface="+mn-lt"/>
              </a:rPr>
              <a:t>– 2 скрытых слоя по 8 нейронов.</a:t>
            </a:r>
          </a:p>
        </p:txBody>
      </p:sp>
    </p:spTree>
    <p:extLst>
      <p:ext uri="{BB962C8B-B14F-4D97-AF65-F5344CB8AC3E}">
        <p14:creationId xmlns:p14="http://schemas.microsoft.com/office/powerpoint/2010/main" val="15386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79" y="469293"/>
            <a:ext cx="7338389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Создание 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web-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приложения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065D9F6-7163-C5D4-4BB4-603EEE53BB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70" y="3192090"/>
            <a:ext cx="5121781" cy="275497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E0D460B-F453-AD80-63D1-3F3CF3856D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614" y="1540644"/>
            <a:ext cx="5940425" cy="332930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00D6C41-4165-0A5B-589F-84A6BCD0E8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08"/>
          <a:stretch/>
        </p:blipFill>
        <p:spPr>
          <a:xfrm>
            <a:off x="5859614" y="4383553"/>
            <a:ext cx="5940425" cy="15635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900D9B-64A1-ADBC-7B82-FFD8310A0E3F}"/>
              </a:ext>
            </a:extLst>
          </p:cNvPr>
          <p:cNvSpPr txBox="1"/>
          <p:nvPr/>
        </p:nvSpPr>
        <p:spPr>
          <a:xfrm>
            <a:off x="391961" y="1446577"/>
            <a:ext cx="52722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>
                <a:latin typeface="+mn-lt"/>
              </a:rPr>
              <a:t>Веб-приложение для прогнозирования прочности композитных материалов при растяжении разработано с использованием языка Python, фреймворка </a:t>
            </a:r>
            <a:r>
              <a:rPr lang="ru-RU" sz="2000" dirty="0" err="1">
                <a:latin typeface="+mn-lt"/>
              </a:rPr>
              <a:t>Flask</a:t>
            </a:r>
            <a:r>
              <a:rPr lang="ru-RU" sz="2000" dirty="0">
                <a:latin typeface="+mn-lt"/>
              </a:rPr>
              <a:t> и Visual Studio </a:t>
            </a:r>
            <a:r>
              <a:rPr lang="ru-RU" sz="2000" dirty="0" err="1">
                <a:latin typeface="+mn-lt"/>
              </a:rPr>
              <a:t>code</a:t>
            </a:r>
            <a:r>
              <a:rPr lang="ru-RU" sz="2000" dirty="0">
                <a:latin typeface="+mn-lt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D6B22A-6A25-160C-2E7A-0DC4C891E1F7}"/>
              </a:ext>
            </a:extLst>
          </p:cNvPr>
          <p:cNvSpPr txBox="1"/>
          <p:nvPr/>
        </p:nvSpPr>
        <p:spPr>
          <a:xfrm>
            <a:off x="3830208" y="6064719"/>
            <a:ext cx="821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800" dirty="0">
                <a:latin typeface="+mn-lt"/>
              </a:rPr>
              <a:t>Запуск приложения осуществляется переходом по ссылке: </a:t>
            </a:r>
            <a:r>
              <a:rPr lang="ru-RU" sz="1800" dirty="0">
                <a:latin typeface="+mn-lt"/>
                <a:hlinkClick r:id="rId5"/>
              </a:rPr>
              <a:t>http://127.0.0.1:5000/</a:t>
            </a:r>
            <a:r>
              <a:rPr lang="ru-RU" sz="18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065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2572</TotalTime>
  <Words>589</Words>
  <Application>Microsoft Office PowerPoint</Application>
  <PresentationFormat>Широкоэкранный</PresentationFormat>
  <Paragraphs>82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Open Sans</vt:lpstr>
      <vt:lpstr>Noto Sans Symbols</vt:lpstr>
      <vt:lpstr>ALS Sector Bold</vt:lpstr>
      <vt:lpstr>ALS Sector Regular</vt:lpstr>
      <vt:lpstr>Wingdings</vt:lpstr>
      <vt:lpstr>Arial</vt:lpstr>
      <vt:lpstr>If,kjyVUNE_28012021</vt:lpstr>
      <vt:lpstr>ПРОГНОЗИРОВАНИЕ КОНЕЧНЫХ СВОЙСТВ НОВЫХ МАТЕРИАЛОВ (КОМПОЗИТНЫХ МАТЕРИАЛОВ) Выпускная квалификационная работа по курсу «Data Science»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Helen Grit</cp:lastModifiedBy>
  <cp:revision>120</cp:revision>
  <dcterms:created xsi:type="dcterms:W3CDTF">2021-02-24T09:03:25Z</dcterms:created>
  <dcterms:modified xsi:type="dcterms:W3CDTF">2023-04-26T00:13:28Z</dcterms:modified>
</cp:coreProperties>
</file>